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7" r:id="rId3"/>
    <p:sldId id="258" r:id="rId4"/>
    <p:sldId id="259" r:id="rId5"/>
    <p:sldId id="261" r:id="rId6"/>
    <p:sldId id="262" r:id="rId7"/>
    <p:sldId id="264" r:id="rId8"/>
    <p:sldId id="260" r:id="rId9"/>
    <p:sldId id="263" r:id="rId10"/>
    <p:sldId id="265" r:id="rId11"/>
    <p:sldId id="269" r:id="rId12"/>
    <p:sldId id="267" r:id="rId13"/>
    <p:sldId id="266" r:id="rId14"/>
    <p:sldId id="268" r:id="rId15"/>
    <p:sldId id="270" r:id="rId16"/>
    <p:sldId id="275" r:id="rId17"/>
    <p:sldId id="272" r:id="rId18"/>
    <p:sldId id="2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F8A07-CBDE-4280-9AB0-564A52189D25}" type="datetimeFigureOut">
              <a:rPr lang="en-US" smtClean="0"/>
              <a:pPr/>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F78EB-D07B-42E9-AC22-148E5AF67A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6F78EB-D07B-42E9-AC22-148E5AF67A8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703A4E-69DC-45C7-8E51-7BE0328413A1}"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03A4E-69DC-45C7-8E51-7BE0328413A1}"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03A4E-69DC-45C7-8E51-7BE0328413A1}"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03A4E-69DC-45C7-8E51-7BE0328413A1}"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03A4E-69DC-45C7-8E51-7BE0328413A1}"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03A4E-69DC-45C7-8E51-7BE0328413A1}"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03A4E-69DC-45C7-8E51-7BE0328413A1}"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03A4E-69DC-45C7-8E51-7BE0328413A1}"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03A4E-69DC-45C7-8E51-7BE0328413A1}"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03A4E-69DC-45C7-8E51-7BE0328413A1}"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03A4E-69DC-45C7-8E51-7BE0328413A1}"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0E93C-2F7A-4A7D-B191-A2294D323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3A4E-69DC-45C7-8E51-7BE0328413A1}" type="datetimeFigureOut">
              <a:rPr lang="en-US" smtClean="0"/>
              <a:pPr/>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0E93C-2F7A-4A7D-B191-A2294D323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roadsideamerica.com/about/review" TargetMode="External"/><Relationship Id="rId1" Type="http://schemas.openxmlformats.org/officeDocument/2006/relationships/slideLayout" Target="../slideLayouts/slideLayout7.xml"/><Relationship Id="rId6" Type="http://schemas.openxmlformats.org/officeDocument/2006/relationships/hyperlink" Target="http://www.roadsideamerica.com/location/va"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Franklin: The Town that Time Forgot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90599" y="1678752"/>
            <a:ext cx="6705601" cy="500850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81000" y="381000"/>
            <a:ext cx="8259763" cy="61801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im\Desktop\Submittal\MHRP pics\20160526 CA\IMG_7327.JPG"/>
          <p:cNvPicPr/>
          <p:nvPr/>
        </p:nvPicPr>
        <p:blipFill>
          <a:blip r:embed="rId2" cstate="print"/>
          <a:srcRect/>
          <a:stretch>
            <a:fillRect/>
          </a:stretch>
        </p:blipFill>
        <p:spPr bwMode="auto">
          <a:xfrm>
            <a:off x="842962" y="733425"/>
            <a:ext cx="7458075" cy="5391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87375" y="533400"/>
            <a:ext cx="8556625" cy="57372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28600" y="738522"/>
            <a:ext cx="8458200" cy="477010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33401" y="293059"/>
            <a:ext cx="3505199" cy="6300734"/>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4495801" y="304799"/>
            <a:ext cx="3561649" cy="63060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1470025"/>
          </a:xfrm>
        </p:spPr>
        <p:txBody>
          <a:bodyPr/>
          <a:lstStyle/>
          <a:p>
            <a:r>
              <a:rPr lang="en-US" dirty="0" smtClean="0"/>
              <a:t>Voter Approved $15 Million Bond</a:t>
            </a:r>
            <a:endParaRPr lang="en-US" dirty="0"/>
          </a:p>
        </p:txBody>
      </p:sp>
      <p:sp>
        <p:nvSpPr>
          <p:cNvPr id="4" name="Subtitle 3"/>
          <p:cNvSpPr>
            <a:spLocks noGrp="1"/>
          </p:cNvSpPr>
          <p:nvPr>
            <p:ph type="subTitle" idx="1"/>
          </p:nvPr>
        </p:nvSpPr>
        <p:spPr>
          <a:xfrm>
            <a:off x="609600" y="1981200"/>
            <a:ext cx="8001000" cy="4267200"/>
          </a:xfrm>
        </p:spPr>
        <p:txBody>
          <a:bodyPr>
            <a:normAutofit lnSpcReduction="10000"/>
          </a:bodyPr>
          <a:lstStyle/>
          <a:p>
            <a:pPr algn="l">
              <a:buFont typeface="Arial" pitchFamily="34" charset="0"/>
              <a:buChar char="•"/>
            </a:pPr>
            <a:r>
              <a:rPr lang="en-US" dirty="0" smtClean="0"/>
              <a:t>Community Review of Plans late March</a:t>
            </a:r>
          </a:p>
          <a:p>
            <a:pPr algn="l">
              <a:buFont typeface="Arial" pitchFamily="34" charset="0"/>
              <a:buChar char="•"/>
            </a:pPr>
            <a:r>
              <a:rPr lang="en-US" dirty="0" smtClean="0"/>
              <a:t>Bidding early April</a:t>
            </a:r>
          </a:p>
          <a:p>
            <a:pPr algn="l">
              <a:buFont typeface="Arial" pitchFamily="34" charset="0"/>
              <a:buChar char="•"/>
            </a:pPr>
            <a:r>
              <a:rPr lang="en-US" dirty="0" smtClean="0"/>
              <a:t>Bonding in May</a:t>
            </a:r>
          </a:p>
          <a:p>
            <a:pPr algn="l">
              <a:buFont typeface="Arial" pitchFamily="34" charset="0"/>
              <a:buChar char="•"/>
            </a:pPr>
            <a:r>
              <a:rPr lang="en-US" dirty="0" smtClean="0"/>
              <a:t>First phase of Street Improvements to begin </a:t>
            </a:r>
            <a:r>
              <a:rPr lang="en-US" dirty="0" smtClean="0"/>
              <a:t>May/June </a:t>
            </a:r>
            <a:r>
              <a:rPr lang="en-US" dirty="0" smtClean="0"/>
              <a:t>2017.</a:t>
            </a:r>
          </a:p>
          <a:p>
            <a:pPr algn="l">
              <a:buFont typeface="Arial" pitchFamily="34" charset="0"/>
              <a:buChar char="•"/>
            </a:pPr>
            <a:r>
              <a:rPr lang="en-US" dirty="0" smtClean="0"/>
              <a:t> Brings all roads with the Village’s jurisdiction to good to very good rating.  Currently, 95% of Village roads rated at fair to poor.</a:t>
            </a:r>
          </a:p>
          <a:p>
            <a:pPr algn="l">
              <a:buFont typeface="Arial" pitchFamily="34" charset="0"/>
              <a:buChar char="•"/>
            </a:pPr>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ROAD RATINGS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90600"/>
            <a:ext cx="9058897" cy="58673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 Completion 2015</a:t>
            </a:r>
            <a:endParaRPr lang="en-US" dirty="0"/>
          </a:p>
        </p:txBody>
      </p:sp>
      <p:sp>
        <p:nvSpPr>
          <p:cNvPr id="3" name="Content Placeholder 2"/>
          <p:cNvSpPr>
            <a:spLocks noGrp="1"/>
          </p:cNvSpPr>
          <p:nvPr>
            <p:ph idx="1"/>
          </p:nvPr>
        </p:nvSpPr>
        <p:spPr/>
        <p:txBody>
          <a:bodyPr/>
          <a:lstStyle/>
          <a:p>
            <a:endParaRPr lang="en-US" dirty="0" smtClean="0"/>
          </a:p>
          <a:p>
            <a:pPr lvl="1"/>
            <a:r>
              <a:rPr lang="en-US" dirty="0" smtClean="0"/>
              <a:t>Implementation</a:t>
            </a:r>
          </a:p>
          <a:p>
            <a:pPr lvl="2"/>
            <a:r>
              <a:rPr lang="en-US" dirty="0" smtClean="0"/>
              <a:t>Downtown</a:t>
            </a:r>
          </a:p>
          <a:p>
            <a:pPr lvl="3"/>
            <a:r>
              <a:rPr lang="en-US" dirty="0" smtClean="0"/>
              <a:t>Parking</a:t>
            </a:r>
          </a:p>
          <a:p>
            <a:pPr lvl="3"/>
            <a:r>
              <a:rPr lang="en-US" dirty="0" smtClean="0"/>
              <a:t>Business retention/attraction</a:t>
            </a:r>
          </a:p>
          <a:p>
            <a:pPr lvl="3"/>
            <a:r>
              <a:rPr lang="en-US" dirty="0" smtClean="0"/>
              <a:t>Signage</a:t>
            </a:r>
          </a:p>
          <a:p>
            <a:pPr lvl="3"/>
            <a:r>
              <a:rPr lang="en-US" dirty="0" smtClean="0"/>
              <a:t>Pedestrian Accessibility</a:t>
            </a:r>
          </a:p>
          <a:p>
            <a:pPr lvl="3"/>
            <a:r>
              <a:rPr lang="en-US" dirty="0" smtClean="0"/>
              <a:t>Lighting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Village of Franklin</a:t>
            </a:r>
            <a:endParaRPr lang="en-US" dirty="0"/>
          </a:p>
        </p:txBody>
      </p:sp>
      <p:sp>
        <p:nvSpPr>
          <p:cNvPr id="3" name="Subtitle 2"/>
          <p:cNvSpPr>
            <a:spLocks noGrp="1"/>
          </p:cNvSpPr>
          <p:nvPr>
            <p:ph type="subTitle" idx="1"/>
          </p:nvPr>
        </p:nvSpPr>
        <p:spPr>
          <a:xfrm>
            <a:off x="1066800" y="3581400"/>
            <a:ext cx="6400800" cy="1752600"/>
          </a:xfrm>
        </p:spPr>
        <p:txBody>
          <a:bodyPr/>
          <a:lstStyle/>
          <a:p>
            <a:r>
              <a:rPr lang="en-US" dirty="0" smtClean="0"/>
              <a:t>“</a:t>
            </a:r>
            <a:r>
              <a:rPr lang="en-US" i="1" dirty="0" smtClean="0"/>
              <a:t>The Town that </a:t>
            </a:r>
            <a:r>
              <a:rPr lang="en-US" i="1" smtClean="0"/>
              <a:t>Time Forgot</a:t>
            </a:r>
            <a:r>
              <a:rPr lang="en-US" smtClean="0"/>
              <a:t>”</a:t>
            </a:r>
            <a:endParaRPr lang="en-US" dirty="0"/>
          </a:p>
        </p:txBody>
      </p:sp>
      <p:pic>
        <p:nvPicPr>
          <p:cNvPr id="17410" name="Picture 2" descr="Mobil Oil petrol no dinosaur no entry from the Badge Collectors Circle ..."/>
          <p:cNvPicPr>
            <a:picLocks noChangeAspect="1" noChangeArrowheads="1"/>
          </p:cNvPicPr>
          <p:nvPr/>
        </p:nvPicPr>
        <p:blipFill>
          <a:blip r:embed="rId2" cstate="print"/>
          <a:srcRect/>
          <a:stretch>
            <a:fillRect/>
          </a:stretch>
        </p:blipFill>
        <p:spPr bwMode="auto">
          <a:xfrm>
            <a:off x="7086600" y="3352800"/>
            <a:ext cx="1295400" cy="12954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descr="Field review by the editors.">
            <a:hlinkClick r:id="rId2"/>
          </p:cNvPr>
          <p:cNvPicPr>
            <a:picLocks noChangeAspect="1" noChangeArrowheads="1"/>
          </p:cNvPicPr>
          <p:nvPr/>
        </p:nvPicPr>
        <p:blipFill>
          <a:blip r:embed="rId3" cstate="print"/>
          <a:srcRect/>
          <a:stretch>
            <a:fillRect/>
          </a:stretch>
        </p:blipFill>
        <p:spPr bwMode="auto">
          <a:xfrm>
            <a:off x="990600" y="762000"/>
            <a:ext cx="1531815" cy="533400"/>
          </a:xfrm>
          <a:prstGeom prst="rect">
            <a:avLst/>
          </a:prstGeom>
          <a:noFill/>
        </p:spPr>
      </p:pic>
      <p:pic>
        <p:nvPicPr>
          <p:cNvPr id="2050" name="Picture 2" descr="Dinosaur next to the Mom and Pop Restaurant."/>
          <p:cNvPicPr>
            <a:picLocks noChangeAspect="1" noChangeArrowheads="1"/>
          </p:cNvPicPr>
          <p:nvPr/>
        </p:nvPicPr>
        <p:blipFill>
          <a:blip r:embed="rId4" cstate="print"/>
          <a:srcRect/>
          <a:stretch>
            <a:fillRect/>
          </a:stretch>
        </p:blipFill>
        <p:spPr bwMode="auto">
          <a:xfrm>
            <a:off x="1371600" y="3886200"/>
            <a:ext cx="3200400" cy="2594610"/>
          </a:xfrm>
          <a:prstGeom prst="rect">
            <a:avLst/>
          </a:prstGeom>
          <a:noFill/>
        </p:spPr>
      </p:pic>
      <p:pic>
        <p:nvPicPr>
          <p:cNvPr id="2049" name="Picture 4" descr="Mark Cline and a dinosaur."/>
          <p:cNvPicPr>
            <a:picLocks noChangeAspect="1" noChangeArrowheads="1"/>
          </p:cNvPicPr>
          <p:nvPr/>
        </p:nvPicPr>
        <p:blipFill>
          <a:blip r:embed="rId5" cstate="print"/>
          <a:srcRect/>
          <a:stretch>
            <a:fillRect/>
          </a:stretch>
        </p:blipFill>
        <p:spPr bwMode="auto">
          <a:xfrm>
            <a:off x="5486400" y="3810000"/>
            <a:ext cx="2362200" cy="2600691"/>
          </a:xfrm>
          <a:prstGeom prst="rect">
            <a:avLst/>
          </a:prstGeom>
          <a:noFill/>
        </p:spPr>
      </p:pic>
      <p:sp>
        <p:nvSpPr>
          <p:cNvPr id="2052" name="Rectangle 4"/>
          <p:cNvSpPr>
            <a:spLocks noChangeArrowheads="1"/>
          </p:cNvSpPr>
          <p:nvPr/>
        </p:nvSpPr>
        <p:spPr bwMode="auto">
          <a:xfrm>
            <a:off x="914400" y="228600"/>
            <a:ext cx="480060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The Town That Time Forgot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914400" y="1295400"/>
            <a:ext cx="7620000" cy="27392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Glasgow,</a:t>
            </a:r>
            <a:r>
              <a:rPr kumimoji="0" lang="en-US" sz="1400" b="1" i="0" u="none" strike="noStrike" cap="none" normalizeH="0" dirty="0" smtClean="0">
                <a:ln>
                  <a:noFill/>
                </a:ln>
                <a:solidFill>
                  <a:srgbClr val="000000"/>
                </a:solidFill>
                <a:effectLst/>
                <a:latin typeface="Calibri"/>
                <a:ea typeface="Times New Roman" pitchFamily="18" charset="0"/>
                <a:cs typeface="Times New Roman" pitchFamily="18" charset="0"/>
              </a:rPr>
              <a:t> </a:t>
            </a:r>
            <a:r>
              <a:rPr kumimoji="0" lang="en-US" sz="1400" b="1" i="0" u="none" strike="noStrike" cap="none" normalizeH="0" dirty="0" smtClean="0">
                <a:ln>
                  <a:noFill/>
                </a:ln>
                <a:solidFill>
                  <a:srgbClr val="006600"/>
                </a:solidFill>
                <a:effectLst/>
                <a:latin typeface="Verdana" pitchFamily="34" charset="0"/>
                <a:ea typeface="Times New Roman" pitchFamily="18" charset="0"/>
                <a:cs typeface="Times New Roman" pitchFamily="18" charset="0"/>
                <a:hlinkClick r:id="rId6"/>
              </a:rPr>
              <a:t>Virginia</a:t>
            </a:r>
            <a:endParaRPr kumimoji="0" lang="en-US" sz="14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Visitors who pass through the small town of Glasgow will probably be surprised to see signs proclaiming it "</a:t>
            </a:r>
            <a:r>
              <a:rPr kumimoji="0" lang="en-US" sz="1400" b="1"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The Town That Time Forgot</a:t>
            </a:r>
            <a:r>
              <a:rPr kumimoji="0" lang="en-US" sz="1400" b="0"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 and to see businesses share its main thoroughfare with at least a dozen full-size fiberglass dinosaurs. Is Glasgow positioning itself as an American Brigadoon? Are there rich fossil beds beneath the Grocery Express and the Royal Order of Moose lodge?</a:t>
            </a:r>
            <a:endParaRPr kumimoji="0" lang="en-US" sz="14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Actually, unlike in other small towns grasping for fame, the attractions in Glasgow -- the dinosaurs -- were not created to justify its claim. The claim was created to justify the dinosaurs. All of it came from the mind of one man, Mark Cline, Glasgow resident and fiberglass</a:t>
            </a:r>
            <a:r>
              <a:rPr kumimoji="0" lang="en-US" sz="1400" b="0" i="0" u="none" strike="noStrike" cap="none" normalizeH="0" dirty="0" smtClean="0">
                <a:ln>
                  <a:noFill/>
                </a:ln>
                <a:solidFill>
                  <a:srgbClr val="000000"/>
                </a:solidFill>
                <a:effectLst/>
                <a:latin typeface="Calibri"/>
                <a:ea typeface="Times New Roman" pitchFamily="18" charset="0"/>
                <a:cs typeface="Times New Roman" pitchFamily="18" charset="0"/>
              </a:rPr>
              <a:t> </a:t>
            </a:r>
            <a:r>
              <a:rPr kumimoji="0" lang="en-US" sz="1400" b="0" i="1"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artiste</a:t>
            </a:r>
            <a:r>
              <a:rPr kumimoji="0" lang="en-US" sz="1400" b="0" i="0" u="none" strike="noStrike" cap="none" normalizeH="0" dirty="0" smtClean="0">
                <a:ln>
                  <a:noFill/>
                </a:ln>
                <a:solidFill>
                  <a:srgbClr val="000000"/>
                </a:solidFill>
                <a:effectLst/>
                <a:latin typeface="Calibri"/>
                <a:ea typeface="Times New Roman" pitchFamily="18" charset="0"/>
                <a:cs typeface="Times New Roman" pitchFamily="18" charset="0"/>
              </a:rPr>
              <a:t> </a:t>
            </a:r>
            <a:r>
              <a:rPr kumimoji="0" lang="en-US" sz="1400" b="0" i="0" u="none" strike="noStrike" cap="none" normalizeH="0" dirty="0" smtClean="0">
                <a:ln>
                  <a:noFill/>
                </a:ln>
                <a:solidFill>
                  <a:srgbClr val="000000"/>
                </a:solidFill>
                <a:effectLst/>
                <a:latin typeface="Verdana" pitchFamily="34" charset="0"/>
                <a:ea typeface="Times New Roman" pitchFamily="18" charset="0"/>
                <a:cs typeface="Times New Roman" pitchFamily="18" charset="0"/>
              </a:rPr>
              <a:t>who, frankly, just likes making dinosaurs, and who wants to help his town in the best way that he kno</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ws how.</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30861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Verdana"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im\Desktop\Submittal\MHRP pics\1.jpg"/>
          <p:cNvPicPr/>
          <p:nvPr/>
        </p:nvPicPr>
        <p:blipFill>
          <a:blip r:embed="rId2" cstate="print"/>
          <a:srcRect/>
          <a:stretch>
            <a:fillRect/>
          </a:stretch>
        </p:blipFill>
        <p:spPr bwMode="auto">
          <a:xfrm>
            <a:off x="457200" y="1111567"/>
            <a:ext cx="8229600" cy="46348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685800" y="655637"/>
            <a:ext cx="7954963" cy="59734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81000" y="304800"/>
            <a:ext cx="8259763" cy="62023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81000" y="304800"/>
            <a:ext cx="8259763" cy="62023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81000" y="304800"/>
            <a:ext cx="8259763" cy="62023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81000" y="1447800"/>
            <a:ext cx="8259763" cy="4038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81000" y="381000"/>
            <a:ext cx="8259763" cy="61801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98</Words>
  <Application>Microsoft Office PowerPoint</Application>
  <PresentationFormat>On-screen Show (4:3)</PresentationFormat>
  <Paragraphs>26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Franklin: The Town that Time Forgot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Voter Approved $15 Million Bond</vt:lpstr>
      <vt:lpstr>ROAD RATINGS</vt:lpstr>
      <vt:lpstr>Master Plan Completion 2015</vt:lpstr>
      <vt:lpstr>The Village of Franklin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30</cp:revision>
  <dcterms:created xsi:type="dcterms:W3CDTF">2017-01-26T20:28:43Z</dcterms:created>
  <dcterms:modified xsi:type="dcterms:W3CDTF">2017-02-07T20:05:19Z</dcterms:modified>
</cp:coreProperties>
</file>